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y="6858000" cx="9144000"/>
  <p:notesSz cx="7010400" cy="9296400"/>
  <p:embeddedFontLst>
    <p:embeddedFont>
      <p:font typeface="Century Gothic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37" roundtripDataSignature="AMtx7mjc7+KfuLZsW2Pa+G6W56ViqwlS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9AD9ACC-8E7D-4493-834C-B67B3AABAF61}">
  <a:tblStyle styleId="{79AD9ACC-8E7D-4493-834C-B67B3AABAF61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CenturyGothic-regular.fntdata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CenturyGothic-italic.fntdata"/><Relationship Id="rId12" Type="http://schemas.openxmlformats.org/officeDocument/2006/relationships/slide" Target="slides/slide6.xml"/><Relationship Id="rId34" Type="http://schemas.openxmlformats.org/officeDocument/2006/relationships/font" Target="fonts/CenturyGothic-bold.fntdata"/><Relationship Id="rId15" Type="http://schemas.openxmlformats.org/officeDocument/2006/relationships/slide" Target="slides/slide9.xml"/><Relationship Id="rId37" Type="http://customschemas.google.com/relationships/presentationmetadata" Target="metadata"/><Relationship Id="rId14" Type="http://schemas.openxmlformats.org/officeDocument/2006/relationships/slide" Target="slides/slide8.xml"/><Relationship Id="rId36" Type="http://schemas.openxmlformats.org/officeDocument/2006/relationships/font" Target="fonts/CenturyGothic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0" name="Google Shape;90;p1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8" name="Google Shape;148;p6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4" name="Google Shape;154;p7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1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0" name="Google Shape;160;p11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p12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4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4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c8673baed4_0_0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1c8673baed4_0_0:notes"/>
          <p:cNvSpPr/>
          <p:nvPr>
            <p:ph idx="2" type="sldImg"/>
          </p:nvPr>
        </p:nvSpPr>
        <p:spPr>
          <a:xfrm>
            <a:off x="1181100" y="696913"/>
            <a:ext cx="46482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c8673baed4_0_5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1c8673baed4_0_5:notes"/>
          <p:cNvSpPr/>
          <p:nvPr>
            <p:ph idx="2" type="sldImg"/>
          </p:nvPr>
        </p:nvSpPr>
        <p:spPr>
          <a:xfrm>
            <a:off x="1181100" y="696913"/>
            <a:ext cx="46482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5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5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d09a8afe20_0_2:notes"/>
          <p:cNvSpPr/>
          <p:nvPr>
            <p:ph idx="2" type="sldImg"/>
          </p:nvPr>
        </p:nvSpPr>
        <p:spPr>
          <a:xfrm>
            <a:off x="1181100" y="696913"/>
            <a:ext cx="46482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d09a8afe20_0_2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d09a8afe20_0_8:notes"/>
          <p:cNvSpPr/>
          <p:nvPr>
            <p:ph idx="2" type="sldImg"/>
          </p:nvPr>
        </p:nvSpPr>
        <p:spPr>
          <a:xfrm>
            <a:off x="1181100" y="696913"/>
            <a:ext cx="46482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d09a8afe20_0_8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d09a8afe20_0_13:notes"/>
          <p:cNvSpPr/>
          <p:nvPr>
            <p:ph idx="2" type="sldImg"/>
          </p:nvPr>
        </p:nvSpPr>
        <p:spPr>
          <a:xfrm>
            <a:off x="1181100" y="696913"/>
            <a:ext cx="46482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d09a8afe20_0_13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6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6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c81e831133_1_25:notes"/>
          <p:cNvSpPr/>
          <p:nvPr>
            <p:ph idx="2" type="sldImg"/>
          </p:nvPr>
        </p:nvSpPr>
        <p:spPr>
          <a:xfrm>
            <a:off x="1181100" y="696913"/>
            <a:ext cx="46482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c81e831133_1_25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c81e831133_1_18:notes"/>
          <p:cNvSpPr/>
          <p:nvPr>
            <p:ph idx="2" type="sldImg"/>
          </p:nvPr>
        </p:nvSpPr>
        <p:spPr>
          <a:xfrm>
            <a:off x="1181100" y="696913"/>
            <a:ext cx="46482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c81e831133_1_18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c81e831133_1_4:notes"/>
          <p:cNvSpPr/>
          <p:nvPr>
            <p:ph idx="2" type="sldImg"/>
          </p:nvPr>
        </p:nvSpPr>
        <p:spPr>
          <a:xfrm>
            <a:off x="1181100" y="696913"/>
            <a:ext cx="46482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c81e831133_1_4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0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30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7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1" name="Google Shape;251;p17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3" name="Google Shape;123;p8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0" name="Google Shape;130;p9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0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6" name="Google Shape;136;p10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3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50" lIns="93150" spcFirstLastPara="1" rIns="93150" wrap="square" tIns="93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2" name="Google Shape;142;p13:notes"/>
          <p:cNvSpPr/>
          <p:nvPr>
            <p:ph idx="2" type="sldImg"/>
          </p:nvPr>
        </p:nvSpPr>
        <p:spPr>
          <a:xfrm>
            <a:off x="1181100" y="696913"/>
            <a:ext cx="4648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/>
          <p:nvPr/>
        </p:nvSpPr>
        <p:spPr>
          <a:xfrm rot="-5400000">
            <a:off x="7554353" y="5254283"/>
            <a:ext cx="1892949" cy="1294228"/>
          </a:xfrm>
          <a:prstGeom prst="triangle">
            <a:avLst>
              <a:gd fmla="val 51323" name="adj"/>
            </a:avLst>
          </a:prstGeom>
          <a:gradFill>
            <a:gsLst>
              <a:gs pos="0">
                <a:srgbClr val="7F0000"/>
              </a:gs>
              <a:gs pos="60000">
                <a:srgbClr val="E00000"/>
              </a:gs>
              <a:gs pos="100000">
                <a:srgbClr val="E57979"/>
              </a:gs>
            </a:gsLst>
            <a:lin ang="155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" name="Google Shape;16;p19"/>
          <p:cNvSpPr txBox="1"/>
          <p:nvPr>
            <p:ph type="ctrTitle"/>
          </p:nvPr>
        </p:nvSpPr>
        <p:spPr>
          <a:xfrm>
            <a:off x="540544" y="776288"/>
            <a:ext cx="8062912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400"/>
              <a:buFont typeface="Century Gothic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9"/>
          <p:cNvSpPr txBox="1"/>
          <p:nvPr>
            <p:ph idx="1" type="subTitle"/>
          </p:nvPr>
        </p:nvSpPr>
        <p:spPr>
          <a:xfrm>
            <a:off x="540544" y="2250280"/>
            <a:ext cx="8062912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3657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None/>
              <a:defRPr/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8" name="Google Shape;18;p19"/>
          <p:cNvSpPr txBox="1"/>
          <p:nvPr>
            <p:ph idx="10" type="dt"/>
          </p:nvPr>
        </p:nvSpPr>
        <p:spPr>
          <a:xfrm>
            <a:off x="1371600" y="6012656"/>
            <a:ext cx="5791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1" type="ftr"/>
          </p:nvPr>
        </p:nvSpPr>
        <p:spPr>
          <a:xfrm>
            <a:off x="1371600" y="5650704"/>
            <a:ext cx="5791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2" type="sldNum"/>
          </p:nvPr>
        </p:nvSpPr>
        <p:spPr>
          <a:xfrm>
            <a:off x="8392247" y="5752307"/>
            <a:ext cx="50292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8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" type="body"/>
          </p:nvPr>
        </p:nvSpPr>
        <p:spPr>
          <a:xfrm rot="5400000">
            <a:off x="2286000" y="54008"/>
            <a:ext cx="45720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⦿"/>
              <a:defRPr/>
            </a:lvl1pPr>
            <a:lvl2pPr indent="-337185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›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0" type="dt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8"/>
          <p:cNvSpPr txBox="1"/>
          <p:nvPr>
            <p:ph idx="11" type="ftr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2" type="sldNum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9"/>
          <p:cNvSpPr txBox="1"/>
          <p:nvPr>
            <p:ph type="title"/>
          </p:nvPr>
        </p:nvSpPr>
        <p:spPr>
          <a:xfrm rot="5400000">
            <a:off x="4991100" y="2171700"/>
            <a:ext cx="54864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9"/>
          <p:cNvSpPr txBox="1"/>
          <p:nvPr>
            <p:ph idx="1" type="body"/>
          </p:nvPr>
        </p:nvSpPr>
        <p:spPr>
          <a:xfrm rot="5400000">
            <a:off x="838200" y="0"/>
            <a:ext cx="5486400" cy="62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⦿"/>
              <a:defRPr/>
            </a:lvl1pPr>
            <a:lvl2pPr indent="-337185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›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9"/>
          <p:cNvSpPr txBox="1"/>
          <p:nvPr>
            <p:ph idx="10" type="dt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9"/>
          <p:cNvSpPr txBox="1"/>
          <p:nvPr>
            <p:ph idx="11" type="ftr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9"/>
          <p:cNvSpPr txBox="1"/>
          <p:nvPr>
            <p:ph idx="12" type="sldNum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0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0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⦿"/>
              <a:defRPr/>
            </a:lvl1pPr>
            <a:lvl2pPr indent="-337185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›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4" name="Google Shape;24;p20"/>
          <p:cNvSpPr txBox="1"/>
          <p:nvPr>
            <p:ph idx="10" type="dt"/>
          </p:nvPr>
        </p:nvSpPr>
        <p:spPr>
          <a:xfrm>
            <a:off x="4791456" y="6480048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1" type="ftr"/>
          </p:nvPr>
        </p:nvSpPr>
        <p:spPr>
          <a:xfrm>
            <a:off x="457200" y="6480969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0"/>
          <p:cNvSpPr txBox="1"/>
          <p:nvPr>
            <p:ph idx="12" type="sldNum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bg>
      <p:bgPr>
        <a:gradFill>
          <a:gsLst>
            <a:gs pos="0">
              <a:schemeClr val="dk1"/>
            </a:gs>
            <a:gs pos="60000">
              <a:schemeClr val="dk1"/>
            </a:gs>
            <a:gs pos="100000">
              <a:srgbClr val="6C6C6C"/>
            </a:gs>
          </a:gsLst>
          <a:lin ang="5400000" scaled="0"/>
        </a:gra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/>
          <p:nvPr/>
        </p:nvSpPr>
        <p:spPr>
          <a:xfrm flipH="1" rot="10800000">
            <a:off x="7034" y="7034"/>
            <a:ext cx="9129932" cy="6836899"/>
          </a:xfrm>
          <a:prstGeom prst="rtTriangle">
            <a:avLst/>
          </a:prstGeom>
          <a:gradFill>
            <a:gsLst>
              <a:gs pos="0">
                <a:srgbClr val="DEDEE0">
                  <a:alpha val="8627"/>
                </a:srgbClr>
              </a:gs>
              <a:gs pos="70000">
                <a:srgbClr val="DEDEE0">
                  <a:alpha val="6666"/>
                </a:srgbClr>
              </a:gs>
              <a:gs pos="100000">
                <a:srgbClr val="DEDEE0">
                  <a:alpha val="0"/>
                </a:srgbClr>
              </a:gs>
            </a:gsLst>
            <a:lin ang="8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" name="Google Shape;29;p21"/>
          <p:cNvSpPr/>
          <p:nvPr/>
        </p:nvSpPr>
        <p:spPr>
          <a:xfrm flipH="1" rot="-5400000">
            <a:off x="7554353" y="309490"/>
            <a:ext cx="1892949" cy="1294228"/>
          </a:xfrm>
          <a:prstGeom prst="triangle">
            <a:avLst>
              <a:gd fmla="val 51323" name="adj"/>
            </a:avLst>
          </a:prstGeom>
          <a:gradFill>
            <a:gsLst>
              <a:gs pos="0">
                <a:srgbClr val="7F0000"/>
              </a:gs>
              <a:gs pos="60000">
                <a:srgbClr val="E00000"/>
              </a:gs>
              <a:gs pos="100000">
                <a:srgbClr val="E57979"/>
              </a:gs>
            </a:gsLst>
            <a:lin ang="155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" name="Google Shape;30;p21"/>
          <p:cNvSpPr txBox="1"/>
          <p:nvPr>
            <p:ph idx="10" type="dt"/>
          </p:nvPr>
        </p:nvSpPr>
        <p:spPr>
          <a:xfrm>
            <a:off x="6955632" y="6477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11" type="ftr"/>
          </p:nvPr>
        </p:nvSpPr>
        <p:spPr>
          <a:xfrm>
            <a:off x="2619376" y="6480969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1"/>
          <p:cNvSpPr txBox="1"/>
          <p:nvPr>
            <p:ph idx="12" type="sldNum"/>
          </p:nvPr>
        </p:nvSpPr>
        <p:spPr>
          <a:xfrm>
            <a:off x="8451056" y="809624"/>
            <a:ext cx="502920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3" name="Google Shape;33;p21"/>
          <p:cNvCxnSpPr/>
          <p:nvPr/>
        </p:nvCxnSpPr>
        <p:spPr>
          <a:xfrm rot="10800000">
            <a:off x="6468794" y="9381"/>
            <a:ext cx="2672861" cy="1900210"/>
          </a:xfrm>
          <a:prstGeom prst="straightConnector1">
            <a:avLst/>
          </a:prstGeom>
          <a:noFill/>
          <a:ln cap="rnd" cmpd="sng" w="9525">
            <a:solidFill>
              <a:srgbClr val="BCBCBC">
                <a:alpha val="43529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" name="Google Shape;34;p21"/>
          <p:cNvCxnSpPr/>
          <p:nvPr/>
        </p:nvCxnSpPr>
        <p:spPr>
          <a:xfrm flipH="1" rot="10800000">
            <a:off x="0" y="7034"/>
            <a:ext cx="9136966" cy="6843933"/>
          </a:xfrm>
          <a:prstGeom prst="straightConnector1">
            <a:avLst/>
          </a:prstGeom>
          <a:noFill/>
          <a:ln cap="rnd" cmpd="sng" w="9525">
            <a:solidFill>
              <a:srgbClr val="B4B4B4">
                <a:alpha val="33725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" name="Google Shape;35;p21"/>
          <p:cNvSpPr txBox="1"/>
          <p:nvPr>
            <p:ph type="title"/>
          </p:nvPr>
        </p:nvSpPr>
        <p:spPr>
          <a:xfrm>
            <a:off x="381000" y="271464"/>
            <a:ext cx="72390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3600"/>
              <a:buFont typeface="Century Gothic"/>
              <a:buNone/>
              <a:defRPr b="1" sz="36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" type="body"/>
          </p:nvPr>
        </p:nvSpPr>
        <p:spPr>
          <a:xfrm>
            <a:off x="381000" y="1633536"/>
            <a:ext cx="38862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2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/>
          <p:cNvSpPr txBox="1"/>
          <p:nvPr>
            <p:ph idx="1" type="body"/>
          </p:nvPr>
        </p:nvSpPr>
        <p:spPr>
          <a:xfrm>
            <a:off x="457200" y="1722437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⦿"/>
              <a:defRPr sz="2600"/>
            </a:lvl1pPr>
            <a:lvl2pPr indent="-37338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280"/>
              <a:buChar char="›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0" name="Google Shape;40;p22"/>
          <p:cNvSpPr txBox="1"/>
          <p:nvPr>
            <p:ph idx="2" type="body"/>
          </p:nvPr>
        </p:nvSpPr>
        <p:spPr>
          <a:xfrm>
            <a:off x="4648200" y="1722437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⦿"/>
              <a:defRPr sz="2600"/>
            </a:lvl1pPr>
            <a:lvl2pPr indent="-37338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280"/>
              <a:buChar char="›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1" name="Google Shape;41;p22"/>
          <p:cNvSpPr txBox="1"/>
          <p:nvPr>
            <p:ph idx="10" type="dt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1" type="ftr"/>
          </p:nvPr>
        </p:nvSpPr>
        <p:spPr>
          <a:xfrm>
            <a:off x="457200" y="6480969"/>
            <a:ext cx="4260056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2" type="sldNum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showMasterSp="0" type="twoTxTwoObj">
  <p:cSld name="TWO_OBJECTS_WITH_TEXT">
    <p:bg>
      <p:bgPr>
        <a:gradFill>
          <a:gsLst>
            <a:gs pos="0">
              <a:srgbClr val="222222"/>
            </a:gs>
            <a:gs pos="60000">
              <a:srgbClr val="2E2E2E"/>
            </a:gs>
            <a:gs pos="100000">
              <a:srgbClr val="727272"/>
            </a:gs>
          </a:gsLst>
          <a:lin ang="5400000" scaled="0"/>
        </a:gra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 txBox="1"/>
          <p:nvPr>
            <p:ph type="title"/>
          </p:nvPr>
        </p:nvSpPr>
        <p:spPr>
          <a:xfrm rot="-5400000">
            <a:off x="-2295358" y="2834288"/>
            <a:ext cx="6153912" cy="106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  <a:defRPr b="1" sz="33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" type="body"/>
          </p:nvPr>
        </p:nvSpPr>
        <p:spPr>
          <a:xfrm rot="-5400000">
            <a:off x="146758" y="1508980"/>
            <a:ext cx="3017520" cy="58102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9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2" type="body"/>
          </p:nvPr>
        </p:nvSpPr>
        <p:spPr>
          <a:xfrm rot="-5400000">
            <a:off x="146758" y="4645372"/>
            <a:ext cx="3017520" cy="58102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9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3" type="body"/>
          </p:nvPr>
        </p:nvSpPr>
        <p:spPr>
          <a:xfrm>
            <a:off x="2022230" y="290732"/>
            <a:ext cx="6858000" cy="3017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⦿"/>
              <a:defRPr sz="2400"/>
            </a:lvl1pPr>
            <a:lvl2pPr indent="-34925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9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9" name="Google Shape;49;p23"/>
          <p:cNvSpPr txBox="1"/>
          <p:nvPr>
            <p:ph idx="4" type="body"/>
          </p:nvPr>
        </p:nvSpPr>
        <p:spPr>
          <a:xfrm>
            <a:off x="2022230" y="3427124"/>
            <a:ext cx="6858000" cy="3017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⦿"/>
              <a:defRPr sz="2400"/>
            </a:lvl1pPr>
            <a:lvl2pPr indent="-34925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9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0" name="Google Shape;50;p23"/>
          <p:cNvSpPr txBox="1"/>
          <p:nvPr>
            <p:ph idx="10" type="dt"/>
          </p:nvPr>
        </p:nvSpPr>
        <p:spPr>
          <a:xfrm>
            <a:off x="4791456" y="6480969"/>
            <a:ext cx="2130552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1" type="ftr"/>
          </p:nvPr>
        </p:nvSpPr>
        <p:spPr>
          <a:xfrm>
            <a:off x="457200" y="6480969"/>
            <a:ext cx="4261104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2" type="sldNum"/>
          </p:nvPr>
        </p:nvSpPr>
        <p:spPr>
          <a:xfrm>
            <a:off x="7589520" y="6483096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4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  <a:defRPr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0" type="dt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1" type="ftr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4"/>
          <p:cNvSpPr txBox="1"/>
          <p:nvPr>
            <p:ph idx="12" type="sldNum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>
            <p:ph idx="10" type="dt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1" type="ftr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5"/>
          <p:cNvSpPr txBox="1"/>
          <p:nvPr>
            <p:ph idx="12" type="sldNum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bg>
      <p:bgPr>
        <a:gradFill>
          <a:gsLst>
            <a:gs pos="0">
              <a:srgbClr val="222222"/>
            </a:gs>
            <a:gs pos="60000">
              <a:srgbClr val="2E2E2E"/>
            </a:gs>
            <a:gs pos="100000">
              <a:srgbClr val="727272"/>
            </a:gs>
          </a:gsLst>
          <a:lin ang="5400000" scaled="0"/>
        </a:gra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6"/>
          <p:cNvSpPr txBox="1"/>
          <p:nvPr>
            <p:ph type="title"/>
          </p:nvPr>
        </p:nvSpPr>
        <p:spPr>
          <a:xfrm rot="-5400000">
            <a:off x="-2295144" y="2882264"/>
            <a:ext cx="5943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1828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2900"/>
              <a:buFont typeface="Century Gothic"/>
              <a:buNone/>
              <a:defRPr b="0" sz="29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6"/>
          <p:cNvSpPr txBox="1"/>
          <p:nvPr>
            <p:ph idx="1" type="body"/>
          </p:nvPr>
        </p:nvSpPr>
        <p:spPr>
          <a:xfrm>
            <a:off x="1135856" y="367664"/>
            <a:ext cx="2438400" cy="59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14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5" name="Google Shape;65;p26"/>
          <p:cNvSpPr txBox="1"/>
          <p:nvPr>
            <p:ph idx="2" type="body"/>
          </p:nvPr>
        </p:nvSpPr>
        <p:spPr>
          <a:xfrm>
            <a:off x="3651250" y="320040"/>
            <a:ext cx="5276088" cy="5989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⦿"/>
              <a:defRPr sz="3000"/>
            </a:lvl1pPr>
            <a:lvl2pPr indent="-385444" lvl="1" marL="9144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470"/>
              <a:buChar char="›"/>
              <a:defRPr sz="26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0" type="dt"/>
          </p:nvPr>
        </p:nvSpPr>
        <p:spPr>
          <a:xfrm>
            <a:off x="6278976" y="6556248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 txBox="1"/>
          <p:nvPr>
            <p:ph idx="11" type="ftr"/>
          </p:nvPr>
        </p:nvSpPr>
        <p:spPr>
          <a:xfrm>
            <a:off x="1135856" y="6556248"/>
            <a:ext cx="51431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6"/>
          <p:cNvSpPr txBox="1"/>
          <p:nvPr>
            <p:ph idx="12" type="sldNum"/>
          </p:nvPr>
        </p:nvSpPr>
        <p:spPr>
          <a:xfrm>
            <a:off x="8410576" y="6556248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bg>
      <p:bgPr>
        <a:gradFill>
          <a:gsLst>
            <a:gs pos="0">
              <a:schemeClr val="dk1"/>
            </a:gs>
            <a:gs pos="60000">
              <a:schemeClr val="dk1"/>
            </a:gs>
            <a:gs pos="100000">
              <a:srgbClr val="6C6C6C"/>
            </a:gs>
          </a:gsLst>
          <a:lin ang="5400000" scaled="0"/>
        </a:gra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7"/>
          <p:cNvSpPr txBox="1"/>
          <p:nvPr>
            <p:ph type="title"/>
          </p:nvPr>
        </p:nvSpPr>
        <p:spPr>
          <a:xfrm rot="-5400000">
            <a:off x="-2523744" y="2894096"/>
            <a:ext cx="6400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3000"/>
              <a:buFont typeface="Century Gothic"/>
              <a:buNone/>
              <a:defRPr b="0" sz="3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7"/>
          <p:cNvSpPr/>
          <p:nvPr>
            <p:ph idx="2" type="pic"/>
          </p:nvPr>
        </p:nvSpPr>
        <p:spPr>
          <a:xfrm>
            <a:off x="1138237" y="373966"/>
            <a:ext cx="7333488" cy="5486400"/>
          </a:xfrm>
          <a:prstGeom prst="rect">
            <a:avLst/>
          </a:prstGeom>
          <a:solidFill>
            <a:srgbClr val="232323"/>
          </a:solidFill>
          <a:ln>
            <a:noFill/>
          </a:ln>
        </p:spPr>
      </p:sp>
      <p:sp>
        <p:nvSpPr>
          <p:cNvPr id="72" name="Google Shape;72;p27"/>
          <p:cNvSpPr txBox="1"/>
          <p:nvPr>
            <p:ph idx="1" type="body"/>
          </p:nvPr>
        </p:nvSpPr>
        <p:spPr>
          <a:xfrm>
            <a:off x="1143000" y="5867400"/>
            <a:ext cx="7333488" cy="685800"/>
          </a:xfrm>
          <a:prstGeom prst="rect">
            <a:avLst/>
          </a:prstGeom>
          <a:solidFill>
            <a:schemeClr val="accent1">
              <a:alpha val="13725"/>
            </a:schemeClr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30099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140"/>
              <a:buChar char="›"/>
              <a:defRPr sz="1200"/>
            </a:lvl2pPr>
            <a:lvl3pPr indent="-2921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indent="-28575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indent="-28575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0" type="dt"/>
          </p:nvPr>
        </p:nvSpPr>
        <p:spPr>
          <a:xfrm>
            <a:off x="6108192" y="6556248"/>
            <a:ext cx="21031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7"/>
          <p:cNvSpPr txBox="1"/>
          <p:nvPr>
            <p:ph idx="11" type="ftr"/>
          </p:nvPr>
        </p:nvSpPr>
        <p:spPr>
          <a:xfrm>
            <a:off x="1170432" y="6557169"/>
            <a:ext cx="4948072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7"/>
          <p:cNvSpPr txBox="1"/>
          <p:nvPr>
            <p:ph idx="12" type="sldNum"/>
          </p:nvPr>
        </p:nvSpPr>
        <p:spPr>
          <a:xfrm>
            <a:off x="8217192" y="6556248"/>
            <a:ext cx="36576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222222"/>
            </a:gs>
            <a:gs pos="60000">
              <a:srgbClr val="2E2E2E"/>
            </a:gs>
            <a:gs pos="100000">
              <a:srgbClr val="727272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>
            <a:gsLst>
              <a:gs pos="0">
                <a:srgbClr val="DEDEE0">
                  <a:alpha val="8627"/>
                </a:srgbClr>
              </a:gs>
              <a:gs pos="70000">
                <a:srgbClr val="DEDEE0">
                  <a:alpha val="6666"/>
                </a:srgbClr>
              </a:gs>
              <a:gs pos="100000">
                <a:srgbClr val="DEDEE0">
                  <a:alpha val="0"/>
                </a:srgbClr>
              </a:gs>
            </a:gsLst>
            <a:lin ang="8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" name="Google Shape;7;p18"/>
          <p:cNvCxnSpPr/>
          <p:nvPr/>
        </p:nvCxnSpPr>
        <p:spPr>
          <a:xfrm>
            <a:off x="0" y="7034"/>
            <a:ext cx="9136966" cy="6843933"/>
          </a:xfrm>
          <a:prstGeom prst="straightConnector1">
            <a:avLst/>
          </a:prstGeom>
          <a:noFill/>
          <a:ln cap="rnd" cmpd="sng" w="9525">
            <a:solidFill>
              <a:srgbClr val="B4B4B4">
                <a:alpha val="33725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" name="Google Shape;8;p18"/>
          <p:cNvCxnSpPr/>
          <p:nvPr/>
        </p:nvCxnSpPr>
        <p:spPr>
          <a:xfrm flipH="1">
            <a:off x="6468794" y="4948410"/>
            <a:ext cx="2672861" cy="1900210"/>
          </a:xfrm>
          <a:prstGeom prst="straightConnector1">
            <a:avLst/>
          </a:prstGeom>
          <a:noFill/>
          <a:ln cap="rnd" cmpd="sng" w="9525">
            <a:solidFill>
              <a:srgbClr val="BCBCBC">
                <a:alpha val="43529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" name="Google Shape;9;p18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rgbClr val="D15F5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8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⦿"/>
              <a:defRPr b="0" i="0" sz="3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5444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2470"/>
              <a:buFont typeface="Verdana"/>
              <a:buChar char="›"/>
              <a:defRPr b="0" i="0" sz="2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9250" lvl="4" marL="2286000" marR="0" rtl="0" algn="l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C58888"/>
              </a:buClr>
              <a:buSzPts val="1900"/>
              <a:buFont typeface="Noto Sans Symbols"/>
              <a:buChar char="●"/>
              <a:defRPr b="0" i="0" sz="1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58888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58888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58888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58888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idx="10" type="dt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1" type="ftr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2" type="sldNum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>
            <p:ph type="ctrTitle"/>
          </p:nvPr>
        </p:nvSpPr>
        <p:spPr>
          <a:xfrm>
            <a:off x="540544" y="776288"/>
            <a:ext cx="8062912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48463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400"/>
              <a:buFont typeface="Century Gothic"/>
              <a:buNone/>
            </a:pPr>
            <a:r>
              <a:rPr lang="en-US"/>
              <a:t>Superintendent’s State of the Schools</a:t>
            </a:r>
            <a:endParaRPr/>
          </a:p>
        </p:txBody>
      </p:sp>
      <p:sp>
        <p:nvSpPr>
          <p:cNvPr id="93" name="Google Shape;93;p1"/>
          <p:cNvSpPr txBox="1"/>
          <p:nvPr>
            <p:ph idx="1" type="subTitle"/>
          </p:nvPr>
        </p:nvSpPr>
        <p:spPr>
          <a:xfrm>
            <a:off x="540544" y="2250280"/>
            <a:ext cx="8062912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3657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Metropolitan School District of North Posey</a:t>
            </a:r>
            <a:endParaRPr/>
          </a:p>
          <a:p>
            <a:pPr indent="0" lvl="0" marL="0" marR="3657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January 9, 2023</a:t>
            </a:r>
            <a:endParaRPr/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0475" y="3181130"/>
            <a:ext cx="2550320" cy="255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"/>
          <p:cNvSpPr txBox="1"/>
          <p:nvPr>
            <p:ph type="title"/>
          </p:nvPr>
        </p:nvSpPr>
        <p:spPr>
          <a:xfrm>
            <a:off x="381000" y="152400"/>
            <a:ext cx="83058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Education Fund Historical Cash Balance</a:t>
            </a:r>
            <a:endParaRPr/>
          </a:p>
        </p:txBody>
      </p:sp>
      <p:pic>
        <p:nvPicPr>
          <p:cNvPr id="151" name="Google Shape;15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9272" y="1551432"/>
            <a:ext cx="7918994" cy="4755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 txBox="1"/>
          <p:nvPr>
            <p:ph type="title"/>
          </p:nvPr>
        </p:nvSpPr>
        <p:spPr>
          <a:xfrm>
            <a:off x="381000" y="152400"/>
            <a:ext cx="83058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Operations’ Fund Historical Cash Balance</a:t>
            </a:r>
            <a:endParaRPr/>
          </a:p>
        </p:txBody>
      </p:sp>
      <p:pic>
        <p:nvPicPr>
          <p:cNvPr id="157" name="Google Shape;15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6169" y="1465728"/>
            <a:ext cx="7815461" cy="47975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1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 sz="3780"/>
              <a:t>Challenges and Opportunities  for Education Fund</a:t>
            </a:r>
            <a:endParaRPr sz="3780"/>
          </a:p>
        </p:txBody>
      </p:sp>
      <p:sp>
        <p:nvSpPr>
          <p:cNvPr id="163" name="Google Shape;163;p11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84046" lvl="0" marL="44805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3498"/>
              <a:buChar char="⦿"/>
            </a:pPr>
            <a:r>
              <a:rPr lang="en-US" sz="2775"/>
              <a:t>Challenges</a:t>
            </a:r>
            <a:endParaRPr/>
          </a:p>
          <a:p>
            <a:pPr indent="-384047" lvl="1" marL="90525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7883"/>
              <a:buChar char="⦿"/>
            </a:pPr>
            <a:r>
              <a:rPr lang="en-US" sz="2405"/>
              <a:t>Sustainability of ESSER Funded Projects</a:t>
            </a:r>
            <a:endParaRPr/>
          </a:p>
          <a:p>
            <a:pPr indent="-384047" lvl="2" marL="136245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Char char="⦿"/>
            </a:pPr>
            <a:r>
              <a:rPr lang="en-US"/>
              <a:t>Elementary Counselor</a:t>
            </a:r>
            <a:endParaRPr/>
          </a:p>
          <a:p>
            <a:pPr indent="-384047" lvl="2" marL="136245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Char char="⦿"/>
            </a:pPr>
            <a:r>
              <a:rPr lang="en-US"/>
              <a:t>Career and Technical Education Coordinator</a:t>
            </a:r>
            <a:endParaRPr/>
          </a:p>
          <a:p>
            <a:pPr indent="-384047" lvl="2" marL="136245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Char char="⦿"/>
            </a:pPr>
            <a:r>
              <a:rPr lang="en-US"/>
              <a:t>Preschool Teachers</a:t>
            </a:r>
            <a:endParaRPr/>
          </a:p>
          <a:p>
            <a:pPr indent="-384047" lvl="1" marL="90525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7883"/>
              <a:buChar char="⦿"/>
            </a:pPr>
            <a:r>
              <a:rPr lang="en-US" sz="2405"/>
              <a:t>Enrollment</a:t>
            </a:r>
            <a:endParaRPr sz="2405"/>
          </a:p>
          <a:p>
            <a:pPr indent="-384047" lvl="1" marL="905256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7883"/>
              <a:buChar char="⦿"/>
            </a:pPr>
            <a:r>
              <a:rPr lang="en-US" sz="2405"/>
              <a:t>Cost of Qualified Candidates</a:t>
            </a:r>
            <a:endParaRPr/>
          </a:p>
          <a:p>
            <a:pPr indent="-384047" lvl="1" marL="905256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7883"/>
              <a:buChar char="⦿"/>
            </a:pPr>
            <a:r>
              <a:rPr lang="en-US" sz="2405"/>
              <a:t>Salary Schedule Inconsistencies</a:t>
            </a:r>
            <a:endParaRPr sz="2405"/>
          </a:p>
          <a:p>
            <a:pPr indent="-384047" lvl="1" marL="905256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7883"/>
              <a:buChar char="⦿"/>
            </a:pPr>
            <a:r>
              <a:rPr lang="en-US" sz="2405"/>
              <a:t>Rising costs of benefits</a:t>
            </a:r>
            <a:endParaRPr sz="2405"/>
          </a:p>
          <a:p>
            <a:pPr indent="-384047" lvl="1" marL="905256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7883"/>
              <a:buChar char="⦿"/>
            </a:pPr>
            <a:r>
              <a:rPr lang="en-US" sz="2405"/>
              <a:t>Ongoing Transfers to the Operations’ Fund – 15%</a:t>
            </a:r>
            <a:endParaRPr/>
          </a:p>
          <a:p>
            <a:pPr indent="-384046" lvl="0" marL="448056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93498"/>
              <a:buChar char="⦿"/>
            </a:pPr>
            <a:r>
              <a:rPr lang="en-US" sz="2775"/>
              <a:t>Opportunities</a:t>
            </a:r>
            <a:endParaRPr/>
          </a:p>
          <a:p>
            <a:pPr indent="-384047" lvl="1" marL="905256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7883"/>
              <a:buChar char="›"/>
            </a:pPr>
            <a:r>
              <a:rPr lang="en-US" sz="2405"/>
              <a:t>Grant Opportunities to Support Instructional Programming</a:t>
            </a:r>
            <a:endParaRPr/>
          </a:p>
          <a:p>
            <a:pPr indent="-384047" lvl="1" marL="905256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7883"/>
              <a:buChar char="›"/>
            </a:pPr>
            <a:r>
              <a:rPr lang="en-US" sz="2405"/>
              <a:t>State Revenue and Budget: Proposed 6% Increase</a:t>
            </a:r>
            <a:endParaRPr sz="2405"/>
          </a:p>
          <a:p>
            <a:pPr indent="-231645" lvl="0" marL="448056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93498"/>
              <a:buNone/>
            </a:pPr>
            <a:r>
              <a:t/>
            </a:r>
            <a:endParaRPr sz="2775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 sz="3780"/>
              <a:t>Challenges and Opportunities for Operations’ Fund</a:t>
            </a:r>
            <a:endParaRPr sz="3780"/>
          </a:p>
        </p:txBody>
      </p:sp>
      <p:sp>
        <p:nvSpPr>
          <p:cNvPr id="169" name="Google Shape;169;p12"/>
          <p:cNvSpPr txBox="1"/>
          <p:nvPr>
            <p:ph idx="1" type="body"/>
          </p:nvPr>
        </p:nvSpPr>
        <p:spPr>
          <a:xfrm>
            <a:off x="457200" y="1676400"/>
            <a:ext cx="8229600" cy="4778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4047" lvl="0" marL="44805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⦿"/>
            </a:pPr>
            <a:r>
              <a:rPr lang="en-US" sz="2800"/>
              <a:t>Challenges</a:t>
            </a:r>
            <a:endParaRPr/>
          </a:p>
          <a:p>
            <a:pPr indent="-384047" lvl="1" marL="905256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240"/>
              <a:buChar char="⦿"/>
            </a:pPr>
            <a:r>
              <a:rPr lang="en-US" sz="2400"/>
              <a:t>Age of Facilities</a:t>
            </a:r>
            <a:endParaRPr/>
          </a:p>
          <a:p>
            <a:pPr indent="-384047" lvl="1" marL="905256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240"/>
              <a:buChar char="⦿"/>
            </a:pPr>
            <a:r>
              <a:rPr lang="en-US" sz="2400"/>
              <a:t>Remodel of Special Education Classroom</a:t>
            </a:r>
            <a:endParaRPr/>
          </a:p>
          <a:p>
            <a:pPr indent="-384047" lvl="1" marL="905256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240"/>
              <a:buChar char="⦿"/>
            </a:pPr>
            <a:r>
              <a:rPr lang="en-US" sz="2400"/>
              <a:t>Electrical and Natural Gas Expenses</a:t>
            </a:r>
            <a:endParaRPr/>
          </a:p>
          <a:p>
            <a:pPr indent="-384047" lvl="0" marL="448056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240"/>
              <a:buChar char="⦿"/>
            </a:pPr>
            <a:r>
              <a:rPr lang="en-US" sz="2800"/>
              <a:t>Opportunities</a:t>
            </a:r>
            <a:endParaRPr/>
          </a:p>
          <a:p>
            <a:pPr indent="-384047" lvl="1" marL="905256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240"/>
              <a:buChar char="›"/>
            </a:pPr>
            <a:r>
              <a:rPr lang="en-US" sz="2400"/>
              <a:t>General Obligation Bond</a:t>
            </a:r>
            <a:endParaRPr/>
          </a:p>
          <a:p>
            <a:pPr indent="-384047" lvl="1" marL="905256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240"/>
              <a:buChar char="›"/>
            </a:pPr>
            <a:r>
              <a:rPr lang="en-US" sz="2400"/>
              <a:t>Grant Opportunities – Department of Energy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4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537"/>
              <a:buNone/>
            </a:pPr>
            <a:r>
              <a:rPr lang="en-US" sz="3100">
                <a:solidFill>
                  <a:srgbClr val="FF0000"/>
                </a:solidFill>
              </a:rPr>
              <a:t>Goal #1: We will create a dynamic and innovative educational experience driven by a whole-student approach.</a:t>
            </a:r>
            <a:br>
              <a:rPr lang="en-US"/>
            </a:br>
            <a:endParaRPr sz="1600"/>
          </a:p>
        </p:txBody>
      </p:sp>
      <p:sp>
        <p:nvSpPr>
          <p:cNvPr id="175" name="Google Shape;175;p14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6" name="Google Shape;17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25" y="1666525"/>
            <a:ext cx="7555075" cy="511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c8673baed4_0_0"/>
          <p:cNvSpPr txBox="1"/>
          <p:nvPr>
            <p:ph type="title"/>
          </p:nvPr>
        </p:nvSpPr>
        <p:spPr>
          <a:xfrm>
            <a:off x="457200" y="267494"/>
            <a:ext cx="8229600" cy="13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537"/>
              <a:buNone/>
            </a:pPr>
            <a:r>
              <a:rPr lang="en-US" sz="3100">
                <a:solidFill>
                  <a:srgbClr val="FF0000"/>
                </a:solidFill>
              </a:rPr>
              <a:t>Goal #1: We will create a dynamic and innovative educational experience driven by a whole-student approach.</a:t>
            </a:r>
            <a:br>
              <a:rPr lang="en-US"/>
            </a:br>
            <a:endParaRPr sz="1600"/>
          </a:p>
        </p:txBody>
      </p:sp>
      <p:sp>
        <p:nvSpPr>
          <p:cNvPr id="182" name="Google Shape;182;g1c8673baed4_0_0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2004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⦿"/>
            </a:pPr>
            <a:r>
              <a:rPr lang="en-US"/>
              <a:t>Curriculum Mapping </a:t>
            </a:r>
            <a:r>
              <a:rPr lang="en-US"/>
              <a:t>Progress Update</a:t>
            </a:r>
            <a:endParaRPr/>
          </a:p>
          <a:p>
            <a:pPr indent="-337185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›"/>
            </a:pPr>
            <a:r>
              <a:rPr lang="en-US"/>
              <a:t>JH/HS mapped math curriculum first semester</a:t>
            </a:r>
            <a:endParaRPr/>
          </a:p>
          <a:p>
            <a:pPr indent="-337185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›"/>
            </a:pPr>
            <a:r>
              <a:rPr lang="en-US"/>
              <a:t>ELA curriculum maps implemented since the start of the school year.</a:t>
            </a:r>
            <a:endParaRPr/>
          </a:p>
          <a:p>
            <a:pPr indent="-337185" lvl="1" marL="914400" rtl="0" algn="l">
              <a:spcBef>
                <a:spcPts val="360"/>
              </a:spcBef>
              <a:spcAft>
                <a:spcPts val="0"/>
              </a:spcAft>
              <a:buSzPts val="1710"/>
              <a:buChar char="›"/>
            </a:pPr>
            <a:r>
              <a:rPr lang="en-US"/>
              <a:t>Elementary mapping math second semester</a:t>
            </a:r>
            <a:endParaRPr/>
          </a:p>
          <a:p>
            <a:pPr indent="-32004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⦿"/>
            </a:pPr>
            <a:r>
              <a:rPr lang="en-US"/>
              <a:t>Culture of Rigor</a:t>
            </a:r>
            <a:endParaRPr/>
          </a:p>
          <a:p>
            <a:pPr indent="-337185" lvl="1" marL="914400" rtl="0" algn="l">
              <a:spcBef>
                <a:spcPts val="360"/>
              </a:spcBef>
              <a:spcAft>
                <a:spcPts val="0"/>
              </a:spcAft>
              <a:buSzPts val="1710"/>
              <a:buChar char="›"/>
            </a:pPr>
            <a:r>
              <a:rPr lang="en-US"/>
              <a:t>Committee developed Depth of Knowledge folders to share with district</a:t>
            </a:r>
            <a:endParaRPr/>
          </a:p>
          <a:p>
            <a:pPr indent="-337185" lvl="1" marL="914400" rtl="0" algn="l">
              <a:spcBef>
                <a:spcPts val="360"/>
              </a:spcBef>
              <a:spcAft>
                <a:spcPts val="0"/>
              </a:spcAft>
              <a:buSzPts val="1710"/>
              <a:buChar char="›"/>
            </a:pPr>
            <a:r>
              <a:rPr lang="en-US"/>
              <a:t>Continue to build resources for staff</a:t>
            </a:r>
            <a:endParaRPr/>
          </a:p>
          <a:p>
            <a:pPr indent="-337185" lvl="1" marL="914400" rtl="0" algn="l">
              <a:spcBef>
                <a:spcPts val="360"/>
              </a:spcBef>
              <a:spcAft>
                <a:spcPts val="0"/>
              </a:spcAft>
              <a:buSzPts val="1710"/>
              <a:buChar char="›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c8673baed4_0_5"/>
          <p:cNvSpPr txBox="1"/>
          <p:nvPr>
            <p:ph type="title"/>
          </p:nvPr>
        </p:nvSpPr>
        <p:spPr>
          <a:xfrm>
            <a:off x="457200" y="267494"/>
            <a:ext cx="8229600" cy="13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537"/>
              <a:buNone/>
            </a:pPr>
            <a:r>
              <a:rPr lang="en-US" sz="3100">
                <a:solidFill>
                  <a:srgbClr val="FF0000"/>
                </a:solidFill>
              </a:rPr>
              <a:t>Goal #1: We will create a dynamic and innovative educational experience driven by a whole-student approach.</a:t>
            </a:r>
            <a:br>
              <a:rPr lang="en-US"/>
            </a:br>
            <a:endParaRPr sz="1600"/>
          </a:p>
        </p:txBody>
      </p:sp>
      <p:sp>
        <p:nvSpPr>
          <p:cNvPr id="188" name="Google Shape;188;g1c8673baed4_0_5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13182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48000"/>
              <a:buChar char="⦿"/>
            </a:pPr>
            <a:r>
              <a:rPr lang="en-US"/>
              <a:t>SEL for staff and students</a:t>
            </a:r>
            <a:endParaRPr/>
          </a:p>
          <a:p>
            <a:pPr indent="-329041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65769"/>
              <a:buChar char="›"/>
            </a:pPr>
            <a:r>
              <a:rPr lang="en-US"/>
              <a:t>SEL PD through Incompassing Education</a:t>
            </a:r>
            <a:endParaRPr/>
          </a:p>
          <a:p>
            <a:pPr indent="-329041" lvl="1" marL="914400" rtl="0" algn="l">
              <a:spcBef>
                <a:spcPts val="360"/>
              </a:spcBef>
              <a:spcAft>
                <a:spcPts val="0"/>
              </a:spcAft>
              <a:buSzPct val="65769"/>
              <a:buChar char="›"/>
            </a:pPr>
            <a:r>
              <a:rPr lang="en-US"/>
              <a:t>Incompassing Education provide restorative practices survey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3182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48000"/>
              <a:buChar char="⦿"/>
            </a:pPr>
            <a:r>
              <a:rPr lang="en-US"/>
              <a:t>K - 12 CCR </a:t>
            </a:r>
            <a:r>
              <a:rPr lang="en-US"/>
              <a:t>Initiatives</a:t>
            </a:r>
            <a:endParaRPr/>
          </a:p>
          <a:p>
            <a:pPr indent="-329041" lvl="1" marL="914400" rtl="0" algn="l">
              <a:spcBef>
                <a:spcPts val="360"/>
              </a:spcBef>
              <a:spcAft>
                <a:spcPts val="0"/>
              </a:spcAft>
              <a:buSzPct val="65769"/>
              <a:buChar char="›"/>
            </a:pPr>
            <a:r>
              <a:rPr lang="en-US"/>
              <a:t>High School continues to work with Nix to develop CCR program</a:t>
            </a:r>
            <a:endParaRPr/>
          </a:p>
          <a:p>
            <a:pPr indent="-329041" lvl="1" marL="914400" rtl="0" algn="l">
              <a:spcBef>
                <a:spcPts val="360"/>
              </a:spcBef>
              <a:spcAft>
                <a:spcPts val="0"/>
              </a:spcAft>
              <a:buSzPct val="65769"/>
              <a:buChar char="›"/>
            </a:pPr>
            <a:r>
              <a:rPr lang="en-US"/>
              <a:t>Process to apply for Early College Credentials has started.</a:t>
            </a:r>
            <a:endParaRPr/>
          </a:p>
          <a:p>
            <a:pPr indent="-329041" lvl="1" marL="914400" rtl="0" algn="l">
              <a:spcBef>
                <a:spcPts val="360"/>
              </a:spcBef>
              <a:spcAft>
                <a:spcPts val="0"/>
              </a:spcAft>
              <a:buSzPct val="65769"/>
              <a:buChar char="›"/>
            </a:pPr>
            <a:r>
              <a:rPr lang="en-US"/>
              <a:t>High ability teachers provided with PD this year to assist with revision of curriculum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/>
          <p:nvPr>
            <p:ph type="title"/>
          </p:nvPr>
        </p:nvSpPr>
        <p:spPr>
          <a:xfrm>
            <a:off x="150300" y="267625"/>
            <a:ext cx="8536500" cy="96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75731"/>
              <a:buNone/>
            </a:pPr>
            <a:r>
              <a:rPr lang="en-US" sz="2655">
                <a:solidFill>
                  <a:srgbClr val="FF0000"/>
                </a:solidFill>
              </a:rPr>
              <a:t>Goal #2:</a:t>
            </a:r>
            <a:r>
              <a:rPr lang="en-US" sz="3755"/>
              <a:t> </a:t>
            </a:r>
            <a:r>
              <a:rPr lang="en-US" sz="2655">
                <a:solidFill>
                  <a:srgbClr val="FF0000"/>
                </a:solidFill>
              </a:rPr>
              <a:t>We will inspire a culture of investing in our professionals to impact learning and innovation.</a:t>
            </a:r>
            <a:br>
              <a:rPr lang="en-US"/>
            </a:br>
            <a:endParaRPr sz="1600"/>
          </a:p>
        </p:txBody>
      </p:sp>
      <p:graphicFrame>
        <p:nvGraphicFramePr>
          <p:cNvPr id="194" name="Google Shape;194;p15"/>
          <p:cNvGraphicFramePr/>
          <p:nvPr/>
        </p:nvGraphicFramePr>
        <p:xfrm>
          <a:off x="411338" y="108778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{79AD9ACC-8E7D-4493-834C-B67B3AABAF61}</a:tableStyleId>
              </a:tblPr>
              <a:tblGrid>
                <a:gridCol w="2120000"/>
                <a:gridCol w="2970850"/>
                <a:gridCol w="2923550"/>
              </a:tblGrid>
              <a:tr h="383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FY22 (June 30, 2022)</a:t>
                      </a:r>
                      <a:endParaRPr b="1" sz="1200"/>
                    </a:p>
                  </a:txBody>
                  <a:tcPr marT="91425" marB="91425" marR="28575" marL="28575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FY 23 (June 30, 2023)</a:t>
                      </a:r>
                      <a:endParaRPr b="1" sz="1200"/>
                    </a:p>
                  </a:txBody>
                  <a:tcPr marT="91425" marB="91425" marR="28575" marL="28575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</a:tr>
              <a:tr h="587950">
                <a:tc rowSpan="3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We will build leadership capacity across the district</a:t>
                      </a:r>
                      <a:endParaRPr b="1"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Develop a current list of leadership opportunities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Assess and define current leadership opportunities across the district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7950">
                <a:tc vMerge="1"/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Develop policies and procedures surrounding committee selection.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57225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Success Measures</a:t>
                      </a:r>
                      <a:endParaRPr b="1" sz="11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792625">
                <a:tc rowSpan="3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Develop a culture of Learning</a:t>
                      </a:r>
                      <a:endParaRPr b="1"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Hrs.Committed to PD: 10 hrs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___________________________________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Amount spent on PD: $60,000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___________________________________</a:t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Use 21-22 PD survey response, School Improvement Plans, Student Achievement Data</a:t>
                      </a:r>
                      <a:endParaRPr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Develop a PD calendar (offer on website) and way for teacher to communicate areas of interest/need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97300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INcompassing Education - present 3 session introduction to SEL: </a:t>
                      </a:r>
                      <a:r>
                        <a:rPr b="1" lang="en-US" sz="1200"/>
                        <a:t>Assess and develop Professional Learning Communities</a:t>
                      </a:r>
                      <a:endParaRPr b="1"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92625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Develop new learning opportunities *(peer observations, teacher/admin swaps, conferences, etc.)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42325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Success Measures</a:t>
                      </a:r>
                      <a:endParaRPr b="1" sz="11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87000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d09a8afe20_0_2"/>
          <p:cNvSpPr txBox="1"/>
          <p:nvPr>
            <p:ph type="title"/>
          </p:nvPr>
        </p:nvSpPr>
        <p:spPr>
          <a:xfrm>
            <a:off x="457200" y="267494"/>
            <a:ext cx="8229600" cy="1398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75731"/>
              <a:buFont typeface="Arial"/>
              <a:buNone/>
            </a:pPr>
            <a:r>
              <a:rPr lang="en-US" sz="2655">
                <a:solidFill>
                  <a:srgbClr val="FF0000"/>
                </a:solidFill>
              </a:rPr>
              <a:t>Goal #2:</a:t>
            </a:r>
            <a:r>
              <a:rPr lang="en-US" sz="3755"/>
              <a:t> </a:t>
            </a:r>
            <a:r>
              <a:rPr lang="en-US" sz="2655">
                <a:solidFill>
                  <a:srgbClr val="FF0000"/>
                </a:solidFill>
              </a:rPr>
              <a:t>We will inspire a culture of investing in our professionals to impact learning and innovation.</a:t>
            </a:r>
            <a:br>
              <a:rPr lang="en-US"/>
            </a:br>
            <a:endParaRPr/>
          </a:p>
        </p:txBody>
      </p:sp>
      <p:graphicFrame>
        <p:nvGraphicFramePr>
          <p:cNvPr id="200" name="Google Shape;200;g1d09a8afe20_0_2"/>
          <p:cNvGraphicFramePr/>
          <p:nvPr/>
        </p:nvGraphicFramePr>
        <p:xfrm>
          <a:off x="559400" y="1516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{79AD9ACC-8E7D-4493-834C-B67B3AABAF61}</a:tableStyleId>
              </a:tblPr>
              <a:tblGrid>
                <a:gridCol w="2224625"/>
                <a:gridCol w="3075375"/>
                <a:gridCol w="3026400"/>
              </a:tblGrid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FY22 (June 30, 2022)</a:t>
                      </a:r>
                      <a:endParaRPr b="1" sz="1200"/>
                    </a:p>
                  </a:txBody>
                  <a:tcPr marT="91425" marB="91425" marR="28575" marL="28575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FY 23 (June 30, 2023)</a:t>
                      </a:r>
                      <a:endParaRPr b="1" sz="1200"/>
                    </a:p>
                  </a:txBody>
                  <a:tcPr marT="91425" marB="91425" marR="28575" marL="28575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</a:tr>
              <a:tr h="504825">
                <a:tc rowSpan="3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Attract and retain high quality candidates</a:t>
                      </a:r>
                      <a:endParaRPr b="1"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Conduct</a:t>
                      </a:r>
                      <a:r>
                        <a:rPr lang="en-US" sz="1200"/>
                        <a:t> audit of current staffing: Total staff, % highly qualified teachers, dual credentialed teachers, total years of experiences (by building), % of new hires with 1 or more years of experience, % of new teachers participating in mentorship program, # of mentor teachers, Climate and culture survey data, # of employee appreciation events. 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Assess and develop teacher cadet program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04825">
                <a:tc vMerge="1"/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Staff retention will be 95% (exceeds expectations, 90% (meets expectations), and less than 90% (needs improvement)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61475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Participate in the 3E grant to build a teacher education pathway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Success Measures:  Set goals surrounding retention, increase of degrees, and students graduating with desire to enter educational field</a:t>
                      </a:r>
                      <a:endParaRPr b="1" sz="11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d09a8afe20_0_8"/>
          <p:cNvSpPr txBox="1"/>
          <p:nvPr>
            <p:ph type="title"/>
          </p:nvPr>
        </p:nvSpPr>
        <p:spPr>
          <a:xfrm>
            <a:off x="457200" y="267494"/>
            <a:ext cx="8229600" cy="1398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1422"/>
              <a:buFont typeface="Arial"/>
              <a:buNone/>
            </a:pPr>
            <a:r>
              <a:rPr lang="en-US" sz="2655">
                <a:solidFill>
                  <a:srgbClr val="FF0000"/>
                </a:solidFill>
              </a:rPr>
              <a:t>Goal #2:</a:t>
            </a:r>
            <a:r>
              <a:rPr lang="en-US" sz="3755"/>
              <a:t> </a:t>
            </a:r>
            <a:r>
              <a:rPr lang="en-US" sz="2655">
                <a:solidFill>
                  <a:srgbClr val="FF0000"/>
                </a:solidFill>
              </a:rPr>
              <a:t>We will inspire a culture of investing in our professionals to impact learning and innovation.</a:t>
            </a:r>
            <a:endParaRPr/>
          </a:p>
        </p:txBody>
      </p:sp>
      <p:sp>
        <p:nvSpPr>
          <p:cNvPr id="206" name="Google Shape;206;g1d09a8afe20_0_8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2400"/>
              <a:t>Current Progress - </a:t>
            </a:r>
            <a:r>
              <a:rPr lang="en-US" sz="2400" u="sng"/>
              <a:t>Build Leadership capacity across the District</a:t>
            </a:r>
            <a:r>
              <a:rPr lang="en-US" sz="2400"/>
              <a:t> and </a:t>
            </a:r>
            <a:r>
              <a:rPr lang="en-US" sz="2400" u="sng"/>
              <a:t>Develop a Culture of Learning </a:t>
            </a:r>
            <a:endParaRPr sz="2400" u="sng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400" u="sng"/>
          </a:p>
          <a:p>
            <a:pPr indent="-336550" lvl="0" marL="457200" rtl="0" algn="l">
              <a:spcBef>
                <a:spcPts val="36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Create North Posey version of C.P.U. (Connected Pursuits University)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This program is based on the PD model currently being implemented at Crown Point HS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Can be easily altered to meet the needs of our entire district 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Create Professional Learning groups that represent the entire district (New/Veteran teachers, Elem/Middle/High School teachers, variety of subjects, etc.)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 PD Groups: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Groups would be led by the principals as well as teacher leaders 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Groups would meet for 30 minutes one time per month 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All groups would cover the same topic and complete same activities</a:t>
            </a:r>
            <a:endParaRPr sz="17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Average Daily Membership</a:t>
            </a:r>
            <a:br>
              <a:rPr lang="en-US"/>
            </a:br>
            <a:endParaRPr sz="1600"/>
          </a:p>
        </p:txBody>
      </p:sp>
      <p:pic>
        <p:nvPicPr>
          <p:cNvPr id="100" name="Google Shape;10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2644" y="1219759"/>
            <a:ext cx="7138712" cy="5254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d09a8afe20_0_13"/>
          <p:cNvSpPr txBox="1"/>
          <p:nvPr>
            <p:ph type="title"/>
          </p:nvPr>
        </p:nvSpPr>
        <p:spPr>
          <a:xfrm>
            <a:off x="457200" y="267494"/>
            <a:ext cx="8229600" cy="1398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1422"/>
              <a:buFont typeface="Arial"/>
              <a:buNone/>
            </a:pPr>
            <a:r>
              <a:rPr lang="en-US" sz="2655">
                <a:solidFill>
                  <a:srgbClr val="FF0000"/>
                </a:solidFill>
              </a:rPr>
              <a:t>Goal #2:</a:t>
            </a:r>
            <a:r>
              <a:rPr lang="en-US" sz="3755"/>
              <a:t> </a:t>
            </a:r>
            <a:r>
              <a:rPr lang="en-US" sz="2655">
                <a:solidFill>
                  <a:srgbClr val="FF0000"/>
                </a:solidFill>
              </a:rPr>
              <a:t>We will inspire a culture of investing in our professionals to impact learning and innovation.</a:t>
            </a:r>
            <a:endParaRPr/>
          </a:p>
        </p:txBody>
      </p:sp>
      <p:sp>
        <p:nvSpPr>
          <p:cNvPr id="212" name="Google Shape;212;g1d09a8afe20_0_13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2400"/>
              <a:t>Current Progress - </a:t>
            </a:r>
            <a:r>
              <a:rPr lang="en-US" sz="2400" u="sng"/>
              <a:t>Build Leadership capacity across the District</a:t>
            </a:r>
            <a:r>
              <a:rPr lang="en-US" sz="2400"/>
              <a:t> and </a:t>
            </a:r>
            <a:r>
              <a:rPr lang="en-US" sz="2400" u="sng"/>
              <a:t>Develop a Culture of Learning </a:t>
            </a:r>
            <a:endParaRPr sz="2400" u="sng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700"/>
              <a:t>4. PD committee will meet throughout this semester to create a monthly calendar of topics.  Example:</a:t>
            </a:r>
            <a:endParaRPr sz="1700"/>
          </a:p>
          <a:p>
            <a:pPr indent="-336550" lvl="0" marL="457200" rtl="0" algn="l">
              <a:spcBef>
                <a:spcPts val="36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August - connectivity within the classroom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September - Rigor - What does it look like?  How do I incorporate it in my classroom?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October - Student Apathy - How do I combat it in my classroom? My school?  My district?</a:t>
            </a:r>
            <a:endParaRPr sz="17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700"/>
              <a:t>The Goal - Create a Professional Development plan that is relevant to all teachers within our district.   A plan that allows our teachers to work with, learn from and support their colleagues. A plan that allows administration to support and build the leadership abilities of our teachers while also working to meet the needs of all teachers across our district.   Most importantly, create a plan that equips teachers and administration to better serve the needs of all North Posey students from grades K-12. </a:t>
            </a:r>
            <a:endParaRPr sz="17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537"/>
              <a:buNone/>
            </a:pPr>
            <a:r>
              <a:rPr lang="en-US" sz="3100">
                <a:solidFill>
                  <a:srgbClr val="FF0000"/>
                </a:solidFill>
              </a:rPr>
              <a:t>Goal #3: We will embrace community involvement for engagement in district successes</a:t>
            </a:r>
            <a:br>
              <a:rPr lang="en-US"/>
            </a:br>
            <a:endParaRPr sz="1600"/>
          </a:p>
        </p:txBody>
      </p:sp>
      <p:graphicFrame>
        <p:nvGraphicFramePr>
          <p:cNvPr id="218" name="Google Shape;218;p16"/>
          <p:cNvGraphicFramePr/>
          <p:nvPr/>
        </p:nvGraphicFramePr>
        <p:xfrm>
          <a:off x="514400" y="1666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{79AD9ACC-8E7D-4493-834C-B67B3AABAF61}</a:tableStyleId>
              </a:tblPr>
              <a:tblGrid>
                <a:gridCol w="2194600"/>
                <a:gridCol w="3075375"/>
                <a:gridCol w="3026400"/>
              </a:tblGrid>
              <a:tr h="39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FY22 (June 30, 2022)</a:t>
                      </a:r>
                      <a:endParaRPr b="1" sz="1200"/>
                    </a:p>
                  </a:txBody>
                  <a:tcPr marT="91425" marB="91425" marR="28575" marL="28575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FY 23 (June 30, 2023)</a:t>
                      </a:r>
                      <a:endParaRPr b="1" sz="1200"/>
                    </a:p>
                  </a:txBody>
                  <a:tcPr marT="91425" marB="91425" marR="28575" marL="28575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6666"/>
                    </a:solidFill>
                  </a:tcPr>
                </a:tc>
              </a:tr>
              <a:tr h="504825">
                <a:tc rowSpan="3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We will increase student opportunities in the community</a:t>
                      </a:r>
                      <a:endParaRPr b="1"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Audit of community partnerships. Who, what, when, and how for each partnership.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TBD increase of partnerships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04825">
                <a:tc vMerge="1"/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Audit current service projects, build goals to inform plan.</a:t>
                      </a:r>
                      <a:endParaRPr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Develop implementation plan to build a culture of service across the District.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42900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Build community internship model.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Success Measures</a:t>
                      </a:r>
                      <a:endParaRPr b="1" sz="11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Development of Opportunity Magazine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42900">
                <a:tc rowSpan="3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Promote the District to our community</a:t>
                      </a:r>
                      <a:endParaRPr b="1"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Audit current communications and marketing strategies.</a:t>
                      </a:r>
                      <a:endParaRPr sz="12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Develop a communications and marketing plan.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66750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Hire marketing/communications intern to begin to implement plan.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04825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Develop a master list of building level activities for community engagement.</a:t>
                      </a:r>
                      <a:endParaRPr sz="12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4290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Success Measures</a:t>
                      </a:r>
                      <a:endParaRPr b="1" sz="1100"/>
                    </a:p>
                  </a:txBody>
                  <a:tcPr marT="91425" marB="91425" marR="28575" marL="28575" anchor="ctr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Distribution of 2-3 flyers to the community</a:t>
                      </a:r>
                      <a:endParaRPr sz="11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42900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Develop 9 teacher focus videos for marketing</a:t>
                      </a:r>
                      <a:endParaRPr sz="1100"/>
                    </a:p>
                  </a:txBody>
                  <a:tcPr marT="91425" marB="91425" marR="28575" marL="28575" anchor="b">
                    <a:lnL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4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c81e831133_1_25"/>
          <p:cNvSpPr txBox="1"/>
          <p:nvPr>
            <p:ph type="title"/>
          </p:nvPr>
        </p:nvSpPr>
        <p:spPr>
          <a:xfrm>
            <a:off x="457200" y="445644"/>
            <a:ext cx="8229600" cy="13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537"/>
              <a:buNone/>
            </a:pPr>
            <a:r>
              <a:rPr lang="en-US" sz="3100">
                <a:solidFill>
                  <a:srgbClr val="FF0000"/>
                </a:solidFill>
              </a:rPr>
              <a:t>Goal #3: We will embrace community involvement for engagement in district successes</a:t>
            </a:r>
            <a:br>
              <a:rPr lang="en-US"/>
            </a:br>
            <a:endParaRPr sz="1600"/>
          </a:p>
        </p:txBody>
      </p:sp>
      <p:sp>
        <p:nvSpPr>
          <p:cNvPr id="224" name="Google Shape;224;g1c81e831133_1_25"/>
          <p:cNvSpPr txBox="1"/>
          <p:nvPr/>
        </p:nvSpPr>
        <p:spPr>
          <a:xfrm>
            <a:off x="623700" y="1392375"/>
            <a:ext cx="80631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84632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Current Community Partners - Result of Survey</a:t>
            </a:r>
            <a:endParaRPr sz="23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5" name="Google Shape;225;g1c81e831133_1_25"/>
          <p:cNvSpPr txBox="1"/>
          <p:nvPr/>
        </p:nvSpPr>
        <p:spPr>
          <a:xfrm>
            <a:off x="222900" y="2177475"/>
            <a:ext cx="22710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Junior Achievement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Relay for Life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Riley Children’s Hospital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Kids Caring and Sharing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Posey Co. Soil and Water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Posey Co. </a:t>
            </a: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Extension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Hoosier Salon Art Gallery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Evansville Museum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Holly’s House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Habitat for Humanity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Tri-State Food Bank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Department of Child Services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Ireland Home Based Services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Pearison Inc.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Honor Flight of Southern Indiana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American Red Cross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6" name="Google Shape;226;g1c81e831133_1_25"/>
          <p:cNvSpPr txBox="1"/>
          <p:nvPr/>
        </p:nvSpPr>
        <p:spPr>
          <a:xfrm>
            <a:off x="6181975" y="2177475"/>
            <a:ext cx="2869500" cy="24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RGRG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Big Brothers Big Sisters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Ivy Tech Community College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University of Southern Indiana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University of Evansville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Kiwanis Poseyville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STEM / Career Fair Business Partners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Hirsch’s Grocery Store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Harmonie State Park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PEERS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7" name="Google Shape;227;g1c81e831133_1_25"/>
          <p:cNvSpPr txBox="1"/>
          <p:nvPr/>
        </p:nvSpPr>
        <p:spPr>
          <a:xfrm>
            <a:off x="3252550" y="2177475"/>
            <a:ext cx="22710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Countrymark Co-Op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Expressway Automotive Family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Nix Companies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Bradley Stevens, Inc.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Curtis Maruyasu America, Inc.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MAGIC after school program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Poseyville Masonic Lodge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Ronald McDonald House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Tobacco Free Posey County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Posey County Sheriff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Indiana State Police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Posey EMS / Local Fire Departments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Century Gothic"/>
              <a:buChar char="●"/>
            </a:pPr>
            <a:r>
              <a:rPr lang="en-US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Albion Fellows Bacon Center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c81e831133_1_18"/>
          <p:cNvSpPr txBox="1"/>
          <p:nvPr>
            <p:ph type="title"/>
          </p:nvPr>
        </p:nvSpPr>
        <p:spPr>
          <a:xfrm>
            <a:off x="457200" y="445644"/>
            <a:ext cx="8229600" cy="13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537"/>
              <a:buNone/>
            </a:pPr>
            <a:r>
              <a:rPr lang="en-US" sz="3100">
                <a:solidFill>
                  <a:srgbClr val="FF0000"/>
                </a:solidFill>
              </a:rPr>
              <a:t>Goal #3: We will embrace community involvement for engagement in district successes</a:t>
            </a:r>
            <a:br>
              <a:rPr lang="en-US"/>
            </a:br>
            <a:endParaRPr sz="1600"/>
          </a:p>
        </p:txBody>
      </p:sp>
      <p:sp>
        <p:nvSpPr>
          <p:cNvPr id="233" name="Google Shape;233;g1c81e831133_1_18"/>
          <p:cNvSpPr txBox="1"/>
          <p:nvPr/>
        </p:nvSpPr>
        <p:spPr>
          <a:xfrm>
            <a:off x="623700" y="1392375"/>
            <a:ext cx="80631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84632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Current Progress - Marketing</a:t>
            </a:r>
            <a:endParaRPr sz="23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4" name="Google Shape;234;g1c81e831133_1_18"/>
          <p:cNvSpPr txBox="1"/>
          <p:nvPr/>
        </p:nvSpPr>
        <p:spPr>
          <a:xfrm>
            <a:off x="623700" y="2359850"/>
            <a:ext cx="8063100" cy="20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Marketing consultant hired by district beginning Fall, 2022 - Casey Voelker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District employee of the month program established - Fall, 2022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Steps taken to align branding consistency throughout the district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Standardization of logos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New district Facebook page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Enhanced website - District and School levels through Mambo schools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c81e831133_1_4"/>
          <p:cNvSpPr txBox="1"/>
          <p:nvPr>
            <p:ph type="title"/>
          </p:nvPr>
        </p:nvSpPr>
        <p:spPr>
          <a:xfrm>
            <a:off x="457200" y="445644"/>
            <a:ext cx="8229600" cy="13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537"/>
              <a:buNone/>
            </a:pPr>
            <a:r>
              <a:rPr lang="en-US" sz="3100">
                <a:solidFill>
                  <a:srgbClr val="FF0000"/>
                </a:solidFill>
              </a:rPr>
              <a:t>Goal #3: We will embrace community involvement for engagement in district successes</a:t>
            </a:r>
            <a:br>
              <a:rPr lang="en-US"/>
            </a:br>
            <a:endParaRPr sz="1600"/>
          </a:p>
        </p:txBody>
      </p:sp>
      <p:sp>
        <p:nvSpPr>
          <p:cNvPr id="240" name="Google Shape;240;g1c81e831133_1_4"/>
          <p:cNvSpPr txBox="1"/>
          <p:nvPr/>
        </p:nvSpPr>
        <p:spPr>
          <a:xfrm>
            <a:off x="623700" y="1392375"/>
            <a:ext cx="80631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8463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67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Current Progress - Community Engagement</a:t>
            </a:r>
            <a:endParaRPr sz="23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1" name="Google Shape;241;g1c81e831133_1_4"/>
          <p:cNvSpPr txBox="1"/>
          <p:nvPr/>
        </p:nvSpPr>
        <p:spPr>
          <a:xfrm>
            <a:off x="623700" y="2359850"/>
            <a:ext cx="39483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Grandparents’ night (ST and NE)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improved advertisement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Food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Bingo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2nd Annual Fall Homecoming Parade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Continued success and development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Trunk or Treat (ST)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1st Annual Parents’ Night Out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Sophomore class fundraiser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1st Annual Spirit of Christmas Toy Drive and Santa visits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Christmas tree representing each school and district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Ornament activity of each school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2" name="Google Shape;242;g1c81e831133_1_4"/>
          <p:cNvSpPr txBox="1"/>
          <p:nvPr/>
        </p:nvSpPr>
        <p:spPr>
          <a:xfrm>
            <a:off x="4738500" y="2359850"/>
            <a:ext cx="39483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 school “Cookies and Ornaments” </a:t>
            </a: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</a:t>
            </a: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after school event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Food Drive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HS and Jr HS Student Councils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College Counseling Night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Community outreach event sponsored by NPHS Academics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Candy Cane Market (NE)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Veterans’ Day Programs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●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Family Fun Night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entury Gothic"/>
              <a:buChar char="○"/>
            </a:pPr>
            <a:r>
              <a:rPr lang="en-US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North Elementary Spring event</a:t>
            </a:r>
            <a:endParaRPr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0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48463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537"/>
              <a:buNone/>
            </a:pPr>
            <a:r>
              <a:rPr lang="en-US" sz="3100">
                <a:solidFill>
                  <a:srgbClr val="FF0000"/>
                </a:solidFill>
              </a:rPr>
              <a:t>Goal #4: We will responsibly manage our budget, operations, and enrollment.</a:t>
            </a:r>
            <a:br>
              <a:rPr lang="en-US"/>
            </a:br>
            <a:endParaRPr sz="1600"/>
          </a:p>
        </p:txBody>
      </p:sp>
      <p:sp>
        <p:nvSpPr>
          <p:cNvPr id="248" name="Google Shape;248;p30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⦿"/>
            </a:pPr>
            <a:r>
              <a:rPr lang="en-US"/>
              <a:t>Progress Update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⦿"/>
            </a:pPr>
            <a:r>
              <a:rPr lang="en-US" sz="1200">
                <a:latin typeface="Times New Roman"/>
                <a:ea typeface="Times New Roman"/>
                <a:cs typeface="Times New Roman"/>
                <a:sym typeface="Times New Roman"/>
              </a:rPr>
              <a:t>Increase Cash Balance of Education Fund by 2%.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›"/>
            </a:pPr>
            <a:r>
              <a:rPr lang="en-US" sz="1200">
                <a:latin typeface="Times New Roman"/>
                <a:ea typeface="Times New Roman"/>
                <a:cs typeface="Times New Roman"/>
                <a:sym typeface="Times New Roman"/>
              </a:rPr>
              <a:t>January 1, 2022: $1,624,687.23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›"/>
            </a:pPr>
            <a:r>
              <a:rPr lang="en-US" sz="1200">
                <a:latin typeface="Times New Roman"/>
                <a:ea typeface="Times New Roman"/>
                <a:cs typeface="Times New Roman"/>
                <a:sym typeface="Times New Roman"/>
              </a:rPr>
              <a:t>January 1, 2023: $1,880,274.58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›"/>
            </a:pPr>
            <a:r>
              <a:rPr lang="en-US" sz="1200">
                <a:latin typeface="Times New Roman"/>
                <a:ea typeface="Times New Roman"/>
                <a:cs typeface="Times New Roman"/>
                <a:sym typeface="Times New Roman"/>
              </a:rPr>
              <a:t>Increase of  13.6%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⦿"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004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440"/>
              <a:buChar char="⦿"/>
            </a:pPr>
            <a:r>
              <a:rPr lang="en-US"/>
              <a:t>Future Plans</a:t>
            </a:r>
            <a:endParaRPr/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⦿"/>
            </a:pPr>
            <a:r>
              <a:rPr lang="en-US" sz="1200">
                <a:latin typeface="Times New Roman"/>
                <a:ea typeface="Times New Roman"/>
                <a:cs typeface="Times New Roman"/>
                <a:sym typeface="Times New Roman"/>
              </a:rPr>
              <a:t>Meet with PR to determine format for financial communication tool.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4775" lvl="0" marL="62865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⦿"/>
            </a:pPr>
            <a:r>
              <a:rPr lang="en-US" sz="1200">
                <a:latin typeface="Times New Roman"/>
                <a:ea typeface="Times New Roman"/>
                <a:cs typeface="Times New Roman"/>
                <a:sym typeface="Times New Roman"/>
              </a:rPr>
              <a:t>Develop a tool to tag budgetary expenditures to strategic plan.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7"/>
          <p:cNvSpPr txBox="1"/>
          <p:nvPr>
            <p:ph type="ctrTitle"/>
          </p:nvPr>
        </p:nvSpPr>
        <p:spPr>
          <a:xfrm>
            <a:off x="540544" y="776288"/>
            <a:ext cx="8062912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48463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400"/>
              <a:buFont typeface="Century Gothic"/>
              <a:buNone/>
            </a:pPr>
            <a:r>
              <a:rPr lang="en-US"/>
              <a:t>Superintendent’s State of the Schools</a:t>
            </a:r>
            <a:endParaRPr/>
          </a:p>
        </p:txBody>
      </p:sp>
      <p:sp>
        <p:nvSpPr>
          <p:cNvPr id="254" name="Google Shape;254;p17"/>
          <p:cNvSpPr txBox="1"/>
          <p:nvPr>
            <p:ph idx="1" type="subTitle"/>
          </p:nvPr>
        </p:nvSpPr>
        <p:spPr>
          <a:xfrm>
            <a:off x="540544" y="2250280"/>
            <a:ext cx="8062912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3657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Metropolitan School District of North Posey</a:t>
            </a:r>
            <a:endParaRPr/>
          </a:p>
          <a:p>
            <a:pPr indent="0" lvl="0" marL="0" marR="3657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January 9, 2023</a:t>
            </a:r>
            <a:endParaRPr/>
          </a:p>
        </p:txBody>
      </p:sp>
      <p:pic>
        <p:nvPicPr>
          <p:cNvPr id="255" name="Google Shape;25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6550" y="3233080"/>
            <a:ext cx="2550320" cy="255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Fund Balances for the District</a:t>
            </a:r>
            <a:endParaRPr/>
          </a:p>
        </p:txBody>
      </p:sp>
      <p:pic>
        <p:nvPicPr>
          <p:cNvPr id="106" name="Google Shape;10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449" y="1666526"/>
            <a:ext cx="8069102" cy="5062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Annual Deficit/Surplus</a:t>
            </a:r>
            <a:endParaRPr/>
          </a:p>
        </p:txBody>
      </p:sp>
      <p:sp>
        <p:nvSpPr>
          <p:cNvPr id="112" name="Google Shape;112;p4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76200" lvl="2" marL="110642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64008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113" name="Google Shape;1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259" y="1356106"/>
            <a:ext cx="7882491" cy="509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/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Fund Balances as Percent of Expenditures</a:t>
            </a:r>
            <a:endParaRPr/>
          </a:p>
        </p:txBody>
      </p:sp>
      <p:sp>
        <p:nvSpPr>
          <p:cNvPr id="119" name="Google Shape;119;p5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76200" lvl="2" marL="110642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64008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120" name="Google Shape;12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2559" y="1596396"/>
            <a:ext cx="7790463" cy="5144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"/>
          <p:cNvSpPr txBox="1"/>
          <p:nvPr>
            <p:ph type="title"/>
          </p:nvPr>
        </p:nvSpPr>
        <p:spPr>
          <a:xfrm>
            <a:off x="381000" y="152400"/>
            <a:ext cx="83058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Revenue by Type</a:t>
            </a:r>
            <a:endParaRPr/>
          </a:p>
        </p:txBody>
      </p:sp>
      <p:sp>
        <p:nvSpPr>
          <p:cNvPr id="126" name="Google Shape;126;p8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76200" lvl="2" marL="110642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64008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127" name="Google Shape;12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9149" y="1253645"/>
            <a:ext cx="8325702" cy="49959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"/>
          <p:cNvSpPr txBox="1"/>
          <p:nvPr>
            <p:ph type="title"/>
          </p:nvPr>
        </p:nvSpPr>
        <p:spPr>
          <a:xfrm>
            <a:off x="381000" y="152400"/>
            <a:ext cx="83058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2022-2023 Demographics</a:t>
            </a:r>
            <a:endParaRPr/>
          </a:p>
        </p:txBody>
      </p:sp>
      <p:sp>
        <p:nvSpPr>
          <p:cNvPr id="133" name="Google Shape;133;p9"/>
          <p:cNvSpPr txBox="1"/>
          <p:nvPr>
            <p:ph idx="1" type="body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84046" lvl="0" marL="44805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Enrollment: </a:t>
            </a:r>
            <a:endParaRPr/>
          </a:p>
          <a:p>
            <a:pPr indent="-285750" lvl="1" marL="82296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SzPts val="2470"/>
              <a:buChar char="›"/>
            </a:pPr>
            <a:r>
              <a:rPr lang="en-US"/>
              <a:t>September 16: 1389.24 </a:t>
            </a:r>
            <a:endParaRPr/>
          </a:p>
          <a:p>
            <a:pPr indent="-285750" lvl="1" marL="82296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SzPts val="2470"/>
              <a:buChar char="›"/>
            </a:pPr>
            <a:r>
              <a:rPr lang="en-US"/>
              <a:t>Current: 1379</a:t>
            </a:r>
            <a:endParaRPr/>
          </a:p>
          <a:p>
            <a:pPr indent="-384046" lvl="0" marL="448056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Free and Reduced Lunch: 28.2%  </a:t>
            </a:r>
            <a:endParaRPr/>
          </a:p>
          <a:p>
            <a:pPr indent="-384046" lvl="0" marL="448056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Special Education Population: 18.2% </a:t>
            </a:r>
            <a:endParaRPr/>
          </a:p>
          <a:p>
            <a:pPr indent="-384046" lvl="0" marL="448056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English Language Learners: 0.1% </a:t>
            </a:r>
            <a:endParaRPr/>
          </a:p>
          <a:p>
            <a:pPr indent="-384046" lvl="0" marL="448056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Number of Certified Staff: 100</a:t>
            </a:r>
            <a:endParaRPr/>
          </a:p>
          <a:p>
            <a:pPr indent="-384046" lvl="1" marL="905256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79% Highly Effective</a:t>
            </a:r>
            <a:endParaRPr/>
          </a:p>
          <a:p>
            <a:pPr indent="-384046" lvl="1" marL="905256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19% Effective</a:t>
            </a:r>
            <a:endParaRPr/>
          </a:p>
          <a:p>
            <a:pPr indent="-384046" lvl="0" marL="448056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Number of Classified Staff: 125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"/>
          <p:cNvSpPr txBox="1"/>
          <p:nvPr>
            <p:ph type="title"/>
          </p:nvPr>
        </p:nvSpPr>
        <p:spPr>
          <a:xfrm>
            <a:off x="381000" y="123524"/>
            <a:ext cx="83058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Current Financial Health</a:t>
            </a:r>
            <a:endParaRPr/>
          </a:p>
        </p:txBody>
      </p: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71741" lvl="0" marL="448056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93498"/>
              <a:buChar char="⦿"/>
            </a:pPr>
            <a:r>
              <a:rPr lang="en-US" sz="2775"/>
              <a:t>Education Fund Balance: $1,880,275.50</a:t>
            </a:r>
            <a:endParaRPr sz="2775"/>
          </a:p>
          <a:p>
            <a:pPr indent="-371741" lvl="0" marL="4480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93498"/>
              <a:buChar char="⦿"/>
            </a:pPr>
            <a:r>
              <a:rPr lang="en-US" sz="2775"/>
              <a:t>Operations’ Fund Balance: $1,086,638.89</a:t>
            </a:r>
            <a:endParaRPr sz="2775"/>
          </a:p>
          <a:p>
            <a:pPr indent="-371741" lvl="0" marL="4480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93498"/>
              <a:buChar char="⦿"/>
            </a:pPr>
            <a:r>
              <a:rPr lang="en-US" sz="2775"/>
              <a:t>Rainy Day Fund Balance: $1,244,452.85</a:t>
            </a:r>
            <a:endParaRPr sz="2775"/>
          </a:p>
          <a:p>
            <a:pPr indent="-371741" lvl="0" marL="4480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93498"/>
              <a:buChar char="⦿"/>
            </a:pPr>
            <a:r>
              <a:rPr lang="en-US" sz="2775"/>
              <a:t>Per Pupil Expenditure</a:t>
            </a:r>
            <a:endParaRPr/>
          </a:p>
          <a:p>
            <a:pPr indent="-371749" lvl="1" marL="9052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09245"/>
              <a:buChar char="⦿"/>
            </a:pPr>
            <a:r>
              <a:rPr lang="en-US" sz="2375"/>
              <a:t>2020: $8,593.88 (Indiana $9,193.68)</a:t>
            </a:r>
            <a:endParaRPr sz="2375"/>
          </a:p>
          <a:p>
            <a:pPr indent="-371749" lvl="1" marL="9052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09245"/>
              <a:buChar char="⦿"/>
            </a:pPr>
            <a:r>
              <a:rPr lang="en-US" sz="2375"/>
              <a:t>2019: $8,535.94</a:t>
            </a:r>
            <a:endParaRPr sz="2375"/>
          </a:p>
          <a:p>
            <a:pPr indent="-371741" lvl="0" marL="4480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93498"/>
              <a:buChar char="⦿"/>
            </a:pPr>
            <a:r>
              <a:rPr lang="en-US" sz="2775"/>
              <a:t>2023 Budget</a:t>
            </a:r>
            <a:endParaRPr/>
          </a:p>
          <a:p>
            <a:pPr indent="-371733" lvl="1" marL="9052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07883"/>
              <a:buChar char="⦿"/>
            </a:pPr>
            <a:r>
              <a:rPr lang="en-US" sz="2405"/>
              <a:t>Assessed Values:</a:t>
            </a:r>
            <a:endParaRPr/>
          </a:p>
          <a:p>
            <a:pPr indent="-371727" lvl="2" marL="13624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16873"/>
              <a:buFont typeface="Noto Sans Symbols"/>
              <a:buChar char="⦿"/>
            </a:pPr>
            <a:r>
              <a:rPr lang="en-US" sz="2220"/>
              <a:t>2023 Assessed Value: $584,037,526</a:t>
            </a:r>
            <a:endParaRPr/>
          </a:p>
          <a:p>
            <a:pPr indent="-373953" lvl="3" marL="18196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16873"/>
              <a:buFont typeface="Noto Sans Symbols"/>
              <a:buChar char="⦿"/>
            </a:pPr>
            <a:r>
              <a:rPr lang="en-US" sz="1820"/>
              <a:t>Increase: $95,436,615</a:t>
            </a:r>
            <a:endParaRPr sz="1600"/>
          </a:p>
          <a:p>
            <a:pPr indent="-371727" lvl="2" marL="13624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16873"/>
              <a:buFont typeface="Noto Sans Symbols"/>
              <a:buChar char="⦿"/>
            </a:pPr>
            <a:r>
              <a:rPr lang="en-US" sz="2220"/>
              <a:t>2022 Assessed Value: $488,600,911</a:t>
            </a:r>
            <a:endParaRPr/>
          </a:p>
          <a:p>
            <a:pPr indent="-371727" lvl="2" marL="13624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16873"/>
              <a:buChar char="⦿"/>
            </a:pPr>
            <a:r>
              <a:rPr lang="en-US" sz="2220"/>
              <a:t>2021 Assessed Value: $484,868,940</a:t>
            </a:r>
            <a:endParaRPr/>
          </a:p>
          <a:p>
            <a:pPr indent="-371733" lvl="1" marL="9052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07883"/>
              <a:buChar char="⦿"/>
            </a:pPr>
            <a:r>
              <a:rPr lang="en-US" sz="2405"/>
              <a:t>Rates:</a:t>
            </a:r>
            <a:endParaRPr/>
          </a:p>
          <a:p>
            <a:pPr indent="-371727" lvl="2" marL="13624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16873"/>
              <a:buChar char="⦿"/>
            </a:pPr>
            <a:r>
              <a:rPr lang="en-US" sz="2220"/>
              <a:t>2023 Rate: 0.9691</a:t>
            </a:r>
            <a:endParaRPr/>
          </a:p>
          <a:p>
            <a:pPr indent="-371727" lvl="2" marL="13624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16873"/>
              <a:buChar char="⦿"/>
            </a:pPr>
            <a:r>
              <a:rPr lang="en-US" sz="2220"/>
              <a:t>2022 Rate: 0.9337</a:t>
            </a:r>
            <a:endParaRPr/>
          </a:p>
          <a:p>
            <a:pPr indent="-371727" lvl="2" marL="1362456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116873"/>
              <a:buChar char="⦿"/>
            </a:pPr>
            <a:r>
              <a:rPr lang="en-US" sz="2220"/>
              <a:t>2021 Rate: 0.9273</a:t>
            </a:r>
            <a:endParaRPr sz="2405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3"/>
          <p:cNvSpPr txBox="1"/>
          <p:nvPr>
            <p:ph type="title"/>
          </p:nvPr>
        </p:nvSpPr>
        <p:spPr>
          <a:xfrm>
            <a:off x="381000" y="152400"/>
            <a:ext cx="8305800" cy="1399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8463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5F5F"/>
              </a:buClr>
              <a:buSzPts val="4200"/>
              <a:buFont typeface="Century Gothic"/>
              <a:buNone/>
            </a:pPr>
            <a:r>
              <a:rPr lang="en-US"/>
              <a:t>Current Financial Health</a:t>
            </a:r>
            <a:endParaRPr/>
          </a:p>
        </p:txBody>
      </p:sp>
      <p:sp>
        <p:nvSpPr>
          <p:cNvPr id="145" name="Google Shape;145;p13"/>
          <p:cNvSpPr txBox="1"/>
          <p:nvPr>
            <p:ph idx="1" type="body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4047" lvl="1" marL="9052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 sz="2405"/>
              <a:t>Levy:</a:t>
            </a:r>
            <a:endParaRPr/>
          </a:p>
          <a:p>
            <a:pPr indent="-384047" lvl="2" marL="13624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⦿"/>
            </a:pPr>
            <a:r>
              <a:rPr lang="en-US" sz="2220"/>
              <a:t>2023: $5,576,530</a:t>
            </a:r>
            <a:endParaRPr/>
          </a:p>
          <a:p>
            <a:pPr indent="-384047" lvl="3" marL="18196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⦿"/>
            </a:pPr>
            <a:r>
              <a:rPr lang="en-US" sz="1820"/>
              <a:t>Difference: $1,085,832</a:t>
            </a:r>
            <a:endParaRPr sz="1600"/>
          </a:p>
          <a:p>
            <a:pPr indent="-384047" lvl="2" marL="13624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Char char="⦿"/>
            </a:pPr>
            <a:r>
              <a:rPr lang="en-US" sz="2220"/>
              <a:t>2022: $4,490,698</a:t>
            </a:r>
            <a:endParaRPr sz="2000"/>
          </a:p>
          <a:p>
            <a:pPr indent="-384047" lvl="2" marL="13624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 sz="2220"/>
              <a:t>2021: $4,417,689</a:t>
            </a:r>
            <a:endParaRPr/>
          </a:p>
          <a:p>
            <a:pPr indent="-384046" lvl="0" marL="4480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 sz="2775"/>
              <a:t>Debt:</a:t>
            </a:r>
            <a:endParaRPr/>
          </a:p>
          <a:p>
            <a:pPr indent="-384047" lvl="1" marL="9052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Char char="›"/>
            </a:pPr>
            <a:r>
              <a:rPr lang="en-US" sz="2405"/>
              <a:t>2010 Bond: $1,489,000; Payoff: 2024</a:t>
            </a:r>
            <a:endParaRPr/>
          </a:p>
          <a:p>
            <a:pPr indent="-384047" lvl="1" marL="9052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Char char="›"/>
            </a:pPr>
            <a:r>
              <a:rPr lang="en-US" sz="2405"/>
              <a:t>2015 Bond: $5,507,000; Payoff: 2033</a:t>
            </a:r>
            <a:endParaRPr/>
          </a:p>
          <a:p>
            <a:pPr indent="-384047" lvl="1" marL="9052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Char char="›"/>
            </a:pPr>
            <a:r>
              <a:rPr lang="en-US" sz="2405"/>
              <a:t>2019 Bond: $9,998,000; Payoff: 2038</a:t>
            </a:r>
            <a:endParaRPr/>
          </a:p>
          <a:p>
            <a:pPr indent="-384047" lvl="1" marL="9052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Char char="›"/>
            </a:pPr>
            <a:r>
              <a:rPr lang="en-US" sz="2405"/>
              <a:t>2022 General Obligation Bond: $1,518,918.65; Payoff: 2024</a:t>
            </a:r>
            <a:endParaRPr/>
          </a:p>
          <a:p>
            <a:pPr indent="-384046" lvl="0" marL="4480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 sz="2775"/>
              <a:t>Additional Funding:</a:t>
            </a:r>
            <a:endParaRPr/>
          </a:p>
          <a:p>
            <a:pPr indent="-384047" lvl="2" marL="13624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 sz="2375"/>
              <a:t>ESSER I, ESSER II, and ESSER III</a:t>
            </a:r>
            <a:endParaRPr sz="2375"/>
          </a:p>
          <a:p>
            <a:pPr indent="-231647" lvl="2" marL="13624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220"/>
          </a:p>
          <a:p>
            <a:pPr indent="-231645" lvl="0" marL="448056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775"/>
          </a:p>
          <a:p>
            <a:pPr indent="-128905" lvl="1" marL="822960" rtl="0" algn="l">
              <a:lnSpc>
                <a:spcPct val="70000"/>
              </a:lnSpc>
              <a:spcBef>
                <a:spcPts val="520"/>
              </a:spcBef>
              <a:spcAft>
                <a:spcPts val="0"/>
              </a:spcAft>
              <a:buSzPts val="2470"/>
              <a:buNone/>
            </a:pPr>
            <a:r>
              <a:t/>
            </a:r>
            <a:endParaRPr sz="2405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Verve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2017-01-09T21:12:29Z</dcterms:created>
  <dc:creator>Michael Galvin</dc:creator>
</cp:coreProperties>
</file>